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143500" type="screen16x9"/>
  <p:notesSz cx="6858000" cy="9144000"/>
  <p:embeddedFontLst>
    <p:embeddedFont>
      <p:font typeface="Raleway" panose="020B0604020202020204" charset="0"/>
      <p:regular r:id="rId61"/>
      <p:bold r:id="rId62"/>
      <p:italic r:id="rId63"/>
      <p:boldItalic r:id="rId64"/>
    </p:embeddedFont>
    <p:embeddedFont>
      <p:font typeface="Roboto" panose="020B0604020202020204" charset="0"/>
      <p:regular r:id="rId65"/>
      <p:bold r:id="rId66"/>
      <p:italic r:id="rId67"/>
      <p:boldItalic r:id="rId68"/>
    </p:embeddedFont>
    <p:embeddedFont>
      <p:font typeface="Source Sans Pro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D26B56-CD42-445A-9074-9B37B5125267}">
  <a:tblStyle styleId="{44D26B56-CD42-445A-9074-9B37B51252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129090273_1_1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129090273_1_1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129090273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129090273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12909027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12909027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129090273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129090273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129090273_1_1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129090273_1_1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129090273_1_1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129090273_1_1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129090273_1_1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129090273_1_1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129090273_1_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129090273_1_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129090273_1_1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129090273_1_1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129090273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129090273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129090273_0_3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129090273_0_3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129090273_1_1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129090273_1_1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129090273_1_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129090273_1_1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129090273_1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129090273_1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12909027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12909027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129090273_1_1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129090273_1_1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129090273_1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129090273_1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29090273_1_1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29090273_1_1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129090273_1_1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129090273_1_1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29090273_1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29090273_1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129090273_1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129090273_1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4129090273_0_3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4129090273_0_3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129090273_1_1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129090273_1_1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12909027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12909027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129090273_1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129090273_1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29090273_1_1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29090273_1_1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29090273_1_1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29090273_1_1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4129090273_1_1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4129090273_1_1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129090273_1_1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129090273_1_1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129090273_1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129090273_1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129090273_1_1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129090273_1_1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29090273_1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129090273_1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129090273_0_3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129090273_0_3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129090273_1_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129090273_1_2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129090273_1_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129090273_1_2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4129090273_1_1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4129090273_1_1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4129090273_1_4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4129090273_1_4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129090273_1_4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129090273_1_4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129090273_1_4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129090273_1_4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129090273_1_4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129090273_1_4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4129090273_1_4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4129090273_1_4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4129090273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4129090273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4129090273_1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4129090273_1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1290902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1290902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129090273_1_4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129090273_1_4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4129090273_1_4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4129090273_1_4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4129090273_1_4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4129090273_1_4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129090273_1_4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129090273_1_4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4129090273_1_4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4129090273_1_4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4129090273_1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4129090273_1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12909027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12909027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129090273_1_4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129090273_1_4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129090273_1_1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129090273_1_1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12909027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12909027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129090273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129090273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129090273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129090273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129090273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129090273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chine_learn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://www-bcf.usc.edu/~gareth/IS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rketing-and-entrepreneurship/10-companies-using-machine-learning-in-cool-ways-887c25f913c3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ssanalytics.wordpress.com/2013/11/26/fast-threshold-clustering-algorithm-ftc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marketing-and-entrepreneurship/10-companies-using-machine-learning-in-cool-ways-887c25f913c3" TargetMode="Externa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dium.com/marketing-and-entrepreneurship/10-companies-using-machine-learning-in-cool-ways-887c25f913c3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edia0.giphy.com/media/11sBLVxNs7v6WA/giphy.gi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opensource.com/knn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saedsayad.com/naive_bayesian.htm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hyperlink" Target="https://alexisalulema.com/2018/01/18/linear-least-squares-regression-with-tensorflow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vxopt.org/examples/book/logreg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softwaresupport.com/random-forest-classifier-bagging-machine-learning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en.wikipedia.org/wiki/K-nearest_neighbors_algorith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towardsdatascience.com/applied-deep-learning-part-1-artificial-neural-networks-d7834f67a4f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rketing-and-entrepreneurship/10-companies-using-machine-learning-in-cool-ways-887c25f913c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edia.giphy.com/media/3o6ZtctTqhjH5H7pv2/giphy.gi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greyatom/what-is-underfitting-and-overfitting-in-machine-learning-and-how-to-deal-with-it-6803a989c76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greyatom/what-is-underfitting-and-overfitting-in-machine-learning-and-how-to-deal-with-it-6803a989c76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greyatom/what-is-underfitting-and-overfitting-in-machine-learning-and-how-to-deal-with-it-6803a989c76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greyatom/what-is-underfitting-and-overfitting-in-machine-learning-and-how-to-deal-with-it-6803a989c76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rain-test-split-and-cross-validation-in-python-80b61beca4b6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hyperlink" Target="https://towardsdatascience.com/train-test-split-and-cross-validation-in-python-80b61beca4b6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marketing-and-entrepreneurship/10-companies-using-machine-learning-in-cool-ways-887c25f913c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92c721986e6c0040d5a263e/t/5974efb19f7456e023831390/1500835771912/?format=750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giphy.com/media/xVLboOwC6zaSY/giphy.gi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 in Python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Missy Tracy 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Salt Lake PyLadies</a:t>
            </a:r>
            <a:endParaRPr sz="14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August 29, 2018</a:t>
            </a:r>
            <a:endParaRPr sz="140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8250" y="2656149"/>
            <a:ext cx="2448975" cy="24067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441425" y="3547675"/>
            <a:ext cx="46446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Download examples: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https://github.com/missytracy/intro_to_machine_learning</a:t>
            </a:r>
            <a:endParaRPr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(really) is Machine Learning?</a:t>
            </a:r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355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 from the web: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/>
              <a:t>: Use of </a:t>
            </a:r>
            <a:r>
              <a:rPr lang="en" b="1"/>
              <a:t>statistical techniques</a:t>
            </a:r>
            <a:r>
              <a:rPr lang="en"/>
              <a:t> to give computers the </a:t>
            </a:r>
            <a:r>
              <a:rPr lang="en" b="1"/>
              <a:t>ability to learn</a:t>
            </a:r>
            <a:r>
              <a:rPr lang="en"/>
              <a:t> with data without being explicitly programmed.</a:t>
            </a:r>
            <a:endParaRPr/>
          </a:p>
          <a:p>
            <a:pPr marL="45720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Gareth et. al</a:t>
            </a:r>
            <a:r>
              <a:rPr lang="en"/>
              <a:t>: Statistical learning is a vast set of tools for understanding data  </a:t>
            </a:r>
            <a:r>
              <a:rPr lang="en" sz="1400"/>
              <a:t>(fantastic free ebook btw)</a:t>
            </a:r>
            <a:endParaRPr sz="1400"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6800" y="3116775"/>
            <a:ext cx="855225" cy="1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(really) is Machine Learning?</a:t>
            </a:r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182325" y="1152475"/>
            <a:ext cx="864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Statistical-based set of rules (aka algorithm)</a:t>
            </a:r>
            <a:r>
              <a:rPr lang="en"/>
              <a:t> 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 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Data</a:t>
            </a:r>
            <a:r>
              <a:rPr lang="en"/>
              <a:t> 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= </a:t>
            </a:r>
            <a:endParaRPr/>
          </a:p>
          <a:p>
            <a:pPr marL="45720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Automated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pattern recognition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677725" y="1152475"/>
            <a:ext cx="30168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Supervised - labeled output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Unsupervised - no labels</a:t>
            </a:r>
            <a:endParaRPr sz="1800"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2"/>
          </p:nvPr>
        </p:nvSpPr>
        <p:spPr>
          <a:xfrm>
            <a:off x="8521325" y="4888500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grpSp>
        <p:nvGrpSpPr>
          <p:cNvPr id="141" name="Google Shape;141;p24"/>
          <p:cNvGrpSpPr/>
          <p:nvPr/>
        </p:nvGrpSpPr>
        <p:grpSpPr>
          <a:xfrm>
            <a:off x="4056200" y="1741650"/>
            <a:ext cx="4776110" cy="3639800"/>
            <a:chOff x="4056200" y="1300225"/>
            <a:chExt cx="4776110" cy="3639800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56200" y="1300225"/>
              <a:ext cx="4776110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Google Shape;143;p24"/>
            <p:cNvSpPr/>
            <p:nvPr/>
          </p:nvSpPr>
          <p:spPr>
            <a:xfrm>
              <a:off x="5268700" y="3635025"/>
              <a:ext cx="2351100" cy="13050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Classification </a:t>
            </a: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customer churn</a:t>
            </a:r>
            <a:endParaRPr/>
          </a:p>
        </p:txBody>
      </p:sp>
      <p:graphicFrame>
        <p:nvGraphicFramePr>
          <p:cNvPr id="150" name="Google Shape;150;p25"/>
          <p:cNvGraphicFramePr/>
          <p:nvPr/>
        </p:nvGraphicFramePr>
        <p:xfrm>
          <a:off x="1336313" y="2659150"/>
          <a:ext cx="6471375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gender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tenure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PhoneService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InternetService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Churn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7590-VHGS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9238-KIOL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6399-GRSJ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Classification 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customer churn</a:t>
            </a:r>
            <a:endParaRPr/>
          </a:p>
        </p:txBody>
      </p:sp>
      <p:graphicFrame>
        <p:nvGraphicFramePr>
          <p:cNvPr id="157" name="Google Shape;157;p26"/>
          <p:cNvGraphicFramePr/>
          <p:nvPr/>
        </p:nvGraphicFramePr>
        <p:xfrm>
          <a:off x="1336313" y="2659150"/>
          <a:ext cx="6471375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gender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tenure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PhoneService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InternetService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Churn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7590-VHGS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9238-KIOL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6399-GRSJ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8" name="Google Shape;158;p26"/>
          <p:cNvSpPr/>
          <p:nvPr/>
        </p:nvSpPr>
        <p:spPr>
          <a:xfrm>
            <a:off x="1343450" y="2665800"/>
            <a:ext cx="5757600" cy="16878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 txBox="1"/>
          <p:nvPr/>
        </p:nvSpPr>
        <p:spPr>
          <a:xfrm>
            <a:off x="2782850" y="2233975"/>
            <a:ext cx="26772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 variables / features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Classification 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customer churn</a:t>
            </a:r>
            <a:endParaRPr/>
          </a:p>
        </p:txBody>
      </p:sp>
      <p:graphicFrame>
        <p:nvGraphicFramePr>
          <p:cNvPr id="166" name="Google Shape;166;p27"/>
          <p:cNvGraphicFramePr/>
          <p:nvPr/>
        </p:nvGraphicFramePr>
        <p:xfrm>
          <a:off x="1336313" y="2659150"/>
          <a:ext cx="6471375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07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8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4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1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0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gender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tenure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PhoneService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InternetService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Churn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7590-VHGS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Female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9238-KIOL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Yes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6399-GRSJ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Male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No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Google Shape;167;p27"/>
          <p:cNvSpPr/>
          <p:nvPr/>
        </p:nvSpPr>
        <p:spPr>
          <a:xfrm>
            <a:off x="7101025" y="2659150"/>
            <a:ext cx="706800" cy="16878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6487875" y="2002650"/>
            <a:ext cx="1772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Labeled Output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(discrete classes)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Regression</a:t>
            </a: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house prices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894888" y="2649550"/>
          <a:ext cx="6778450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23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Neighborhood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bedrooms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bathrooms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SqFt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LotSize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SalePrice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Liberty Wells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6500</a:t>
                      </a:r>
                      <a:endParaRPr sz="12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326,500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Avenues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454,000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Downtown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389,900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Regression</a:t>
            </a: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house prices</a:t>
            </a:r>
            <a:endParaRPr/>
          </a:p>
        </p:txBody>
      </p:sp>
      <p:graphicFrame>
        <p:nvGraphicFramePr>
          <p:cNvPr id="182" name="Google Shape;182;p29"/>
          <p:cNvGraphicFramePr/>
          <p:nvPr/>
        </p:nvGraphicFramePr>
        <p:xfrm>
          <a:off x="894888" y="2649550"/>
          <a:ext cx="6778450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23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Neighborhood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bedrooms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bathrooms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SqFt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LotSize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SalePrice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Liberty Wells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6500</a:t>
                      </a:r>
                      <a:endParaRPr sz="12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326,500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Avenues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454,000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Downtown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389,900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3" name="Google Shape;183;p29"/>
          <p:cNvSpPr/>
          <p:nvPr/>
        </p:nvSpPr>
        <p:spPr>
          <a:xfrm>
            <a:off x="894900" y="2665800"/>
            <a:ext cx="5534400" cy="16878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9"/>
          <p:cNvSpPr txBox="1"/>
          <p:nvPr/>
        </p:nvSpPr>
        <p:spPr>
          <a:xfrm>
            <a:off x="2278511" y="2233975"/>
            <a:ext cx="25734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 variables / features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Supervised Learning Regression</a:t>
            </a:r>
            <a:endParaRPr/>
          </a:p>
        </p:txBody>
      </p:sp>
      <p:sp>
        <p:nvSpPr>
          <p:cNvPr id="190" name="Google Shape;190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house prices</a:t>
            </a:r>
            <a:endParaRPr/>
          </a:p>
        </p:txBody>
      </p:sp>
      <p:graphicFrame>
        <p:nvGraphicFramePr>
          <p:cNvPr id="191" name="Google Shape;191;p30"/>
          <p:cNvGraphicFramePr/>
          <p:nvPr/>
        </p:nvGraphicFramePr>
        <p:xfrm>
          <a:off x="894888" y="2649550"/>
          <a:ext cx="6778450" cy="169161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1235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1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8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2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Neighborhood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bedrooms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bathrooms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SqFt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LotSize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SalePrice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Liberty Wells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6500</a:t>
                      </a:r>
                      <a:endParaRPr sz="120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326,500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Avenues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1250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454,000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Downtown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3000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389,900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2" name="Google Shape;192;p30"/>
          <p:cNvSpPr/>
          <p:nvPr/>
        </p:nvSpPr>
        <p:spPr>
          <a:xfrm>
            <a:off x="6429300" y="2659150"/>
            <a:ext cx="1244100" cy="16878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0"/>
          <p:cNvSpPr txBox="1"/>
          <p:nvPr/>
        </p:nvSpPr>
        <p:spPr>
          <a:xfrm>
            <a:off x="6050850" y="2050650"/>
            <a:ext cx="20010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Labeled Output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(continuous values)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Unsupervised Learning Clustering</a:t>
            </a:r>
            <a:endParaRPr/>
          </a:p>
        </p:txBody>
      </p:sp>
      <p:sp>
        <p:nvSpPr>
          <p:cNvPr id="199" name="Google Shape;19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segmentation</a:t>
            </a:r>
            <a:endParaRPr/>
          </a:p>
        </p:txBody>
      </p:sp>
      <p:graphicFrame>
        <p:nvGraphicFramePr>
          <p:cNvPr id="200" name="Google Shape;200;p31"/>
          <p:cNvGraphicFramePr/>
          <p:nvPr/>
        </p:nvGraphicFramePr>
        <p:xfrm>
          <a:off x="1249963" y="2507425"/>
          <a:ext cx="6778450" cy="1619145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89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StockCode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InvoiceDate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AE458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08:05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59210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GR478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12:15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78455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FR951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9/13/2017 15:11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26826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2"/>
          </p:nvPr>
        </p:nvSpPr>
        <p:spPr>
          <a:xfrm>
            <a:off x="3867225" y="1152475"/>
            <a:ext cx="5066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Biologist → Environmental Engineer → Data Scientist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Recreational machine learning enthusiast (for now) 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In your shoes not too long ago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Disclaimer: Not an expert</a:t>
            </a:r>
            <a:endParaRPr sz="16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075" y="1763750"/>
            <a:ext cx="1437400" cy="18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Unsupervised Learning Clustering</a:t>
            </a:r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segmentation</a:t>
            </a:r>
            <a:endParaRPr/>
          </a:p>
        </p:txBody>
      </p:sp>
      <p:graphicFrame>
        <p:nvGraphicFramePr>
          <p:cNvPr id="207" name="Google Shape;207;p32"/>
          <p:cNvGraphicFramePr/>
          <p:nvPr/>
        </p:nvGraphicFramePr>
        <p:xfrm>
          <a:off x="1249963" y="2507425"/>
          <a:ext cx="6778450" cy="1619145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89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StockCode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InvoiceDate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AE458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08:05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59210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GR478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12:15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78455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FR951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9/13/2017 15:11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26826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8" name="Google Shape;208;p32"/>
          <p:cNvSpPr/>
          <p:nvPr/>
        </p:nvSpPr>
        <p:spPr>
          <a:xfrm>
            <a:off x="1250025" y="2512375"/>
            <a:ext cx="6778500" cy="16179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/>
          <p:nvPr/>
        </p:nvSpPr>
        <p:spPr>
          <a:xfrm>
            <a:off x="3593186" y="2147575"/>
            <a:ext cx="25734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Input variables / features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Unsupervised Learning Clustering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segmentation</a:t>
            </a:r>
            <a:endParaRPr/>
          </a:p>
        </p:txBody>
      </p:sp>
      <p:graphicFrame>
        <p:nvGraphicFramePr>
          <p:cNvPr id="216" name="Google Shape;216;p33"/>
          <p:cNvGraphicFramePr/>
          <p:nvPr/>
        </p:nvGraphicFramePr>
        <p:xfrm>
          <a:off x="1249963" y="2507425"/>
          <a:ext cx="6778450" cy="1619145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89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1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8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44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StockCode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Quantity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InvoiceDate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UnitPrice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CustomerID</a:t>
                      </a:r>
                      <a:endParaRPr sz="12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2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AE458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08:05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2.59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59210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GR478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9/12/2017 12:15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18.50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78455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25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FR951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9/13/2017 15:11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..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26826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17" name="Google Shape;217;p33"/>
          <p:cNvSpPr/>
          <p:nvPr/>
        </p:nvSpPr>
        <p:spPr>
          <a:xfrm>
            <a:off x="1250025" y="2512375"/>
            <a:ext cx="6778500" cy="1617900"/>
          </a:xfrm>
          <a:prstGeom prst="rect">
            <a:avLst/>
          </a:prstGeom>
          <a:solidFill>
            <a:srgbClr val="FFFF00">
              <a:alpha val="1654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3"/>
          <p:cNvSpPr txBox="1"/>
          <p:nvPr/>
        </p:nvSpPr>
        <p:spPr>
          <a:xfrm>
            <a:off x="5589181" y="1656000"/>
            <a:ext cx="11952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 labels!</a:t>
            </a:r>
            <a:endParaRPr b="1"/>
          </a:p>
        </p:txBody>
      </p:sp>
      <p:sp>
        <p:nvSpPr>
          <p:cNvPr id="219" name="Google Shape;219;p33"/>
          <p:cNvSpPr/>
          <p:nvPr/>
        </p:nvSpPr>
        <p:spPr>
          <a:xfrm rot="363215">
            <a:off x="5264880" y="1266514"/>
            <a:ext cx="1783467" cy="1122218"/>
          </a:xfrm>
          <a:prstGeom prst="irregularSeal2">
            <a:avLst/>
          </a:prstGeom>
          <a:solidFill>
            <a:srgbClr val="FF0000">
              <a:alpha val="31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Unsupervised Learning Clustering</a:t>
            </a:r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Clustering:</a:t>
            </a:r>
            <a:endParaRPr/>
          </a:p>
          <a:p>
            <a:pPr marL="9144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Customer segmentation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4294967295"/>
          </p:nvPr>
        </p:nvSpPr>
        <p:spPr>
          <a:xfrm>
            <a:off x="8525675" y="4965275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101" y="1830950"/>
            <a:ext cx="3400575" cy="27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/>
          <p:nvPr/>
        </p:nvSpPr>
        <p:spPr>
          <a:xfrm>
            <a:off x="3809650" y="2957225"/>
            <a:ext cx="1155900" cy="62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99" y="2911875"/>
            <a:ext cx="2859582" cy="7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Source Python Tools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NumPy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Computing: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N-dimensional array object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Sophisticated functions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algebra, Fourier transforms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number capabilities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275" y="1762222"/>
            <a:ext cx="2704050" cy="11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</a:t>
            </a:r>
            <a:endParaRPr/>
          </a:p>
        </p:txBody>
      </p:sp>
      <p:sp>
        <p:nvSpPr>
          <p:cNvPr id="247" name="Google Shape;247;p37"/>
          <p:cNvSpPr txBox="1">
            <a:spLocks noGrp="1"/>
          </p:cNvSpPr>
          <p:nvPr>
            <p:ph type="body" idx="1"/>
          </p:nvPr>
        </p:nvSpPr>
        <p:spPr>
          <a:xfrm>
            <a:off x="311700" y="1181175"/>
            <a:ext cx="4260300" cy="3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manipulation and analysis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Tabular structure (think Microsoft Excel)</a:t>
            </a:r>
            <a:endParaRPr/>
          </a:p>
        </p:txBody>
      </p:sp>
      <p:sp>
        <p:nvSpPr>
          <p:cNvPr id="248" name="Google Shape;248;p37"/>
          <p:cNvSpPr txBox="1">
            <a:spLocks noGrp="1"/>
          </p:cNvSpPr>
          <p:nvPr>
            <p:ph type="body" idx="1"/>
          </p:nvPr>
        </p:nvSpPr>
        <p:spPr>
          <a:xfrm>
            <a:off x="666900" y="2380025"/>
            <a:ext cx="2902800" cy="20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Reading and writing data 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preparation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Basic statistics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Basis plotting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Group by function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Merging/Joins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list goes on….</a:t>
            </a:r>
            <a:br>
              <a:rPr lang="en" sz="1400"/>
            </a:br>
            <a:endParaRPr sz="1400"/>
          </a:p>
        </p:txBody>
      </p:sp>
      <p:pic>
        <p:nvPicPr>
          <p:cNvPr id="249" name="Google Shape;2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275" y="2571738"/>
            <a:ext cx="1388325" cy="16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00" y="2657889"/>
            <a:ext cx="2265000" cy="145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5100" y="953916"/>
            <a:ext cx="2902801" cy="1154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 / Seaborn</a:t>
            </a:r>
            <a:endParaRPr/>
          </a:p>
        </p:txBody>
      </p:sp>
      <p:sp>
        <p:nvSpPr>
          <p:cNvPr id="257" name="Google Shape;257;p38"/>
          <p:cNvSpPr txBox="1">
            <a:spLocks noGrp="1"/>
          </p:cNvSpPr>
          <p:nvPr>
            <p:ph type="body" idx="1"/>
          </p:nvPr>
        </p:nvSpPr>
        <p:spPr>
          <a:xfrm>
            <a:off x="311700" y="11397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Matplotlib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Standard visualizations 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matplotlib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sophisticated visualizations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formatting</a:t>
            </a:r>
            <a:endParaRPr/>
          </a:p>
        </p:txBody>
      </p:sp>
      <p:pic>
        <p:nvPicPr>
          <p:cNvPr id="258" name="Google Shape;2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405" y="3028250"/>
            <a:ext cx="2091457" cy="137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993849"/>
            <a:ext cx="1964575" cy="14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405" y="1078565"/>
            <a:ext cx="1829425" cy="1378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9575" y="1068425"/>
            <a:ext cx="1829425" cy="1398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8"/>
          <p:cNvSpPr txBox="1"/>
          <p:nvPr/>
        </p:nvSpPr>
        <p:spPr>
          <a:xfrm>
            <a:off x="5441000" y="4874700"/>
            <a:ext cx="30420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*images from library documentation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00" y="1068426"/>
            <a:ext cx="5948501" cy="39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pic>
        <p:nvPicPr>
          <p:cNvPr id="274" name="Google Shape;27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00" y="1673188"/>
            <a:ext cx="3599974" cy="23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5" y="1535413"/>
            <a:ext cx="3705423" cy="2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 txBox="1">
            <a:spLocks noGrp="1"/>
          </p:cNvSpPr>
          <p:nvPr>
            <p:ph type="body" idx="4294967295"/>
          </p:nvPr>
        </p:nvSpPr>
        <p:spPr>
          <a:xfrm>
            <a:off x="8569300" y="4988050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Scikit Learn</a:t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900" y="1673188"/>
            <a:ext cx="3599974" cy="237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525" y="1535413"/>
            <a:ext cx="3705423" cy="26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/>
          <p:nvPr/>
        </p:nvSpPr>
        <p:spPr>
          <a:xfrm>
            <a:off x="4788450" y="1504675"/>
            <a:ext cx="4030500" cy="1842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1"/>
          <p:cNvSpPr txBox="1">
            <a:spLocks noGrp="1"/>
          </p:cNvSpPr>
          <p:nvPr>
            <p:ph type="body" idx="4294967295"/>
          </p:nvPr>
        </p:nvSpPr>
        <p:spPr>
          <a:xfrm>
            <a:off x="8564050" y="4978450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You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2"/>
          </p:nvPr>
        </p:nvSpPr>
        <p:spPr>
          <a:xfrm>
            <a:off x="3867225" y="1152475"/>
            <a:ext cx="50667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Interested in machine learning but don’t know much (if anything)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Maybe know some Python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Maybe know some statistics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Excited to learn more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25" y="2083388"/>
            <a:ext cx="3099600" cy="14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412625" y="4767325"/>
            <a:ext cx="767700" cy="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GIF</a:t>
            </a:r>
            <a:endParaRPr sz="1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 for interactive computing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Allows code, visualization, and text</a:t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298" y="4225925"/>
            <a:ext cx="1927619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1475" y="445025"/>
            <a:ext cx="48237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Supervised Learning Algorithms</a:t>
            </a:r>
            <a:endParaRPr/>
          </a:p>
        </p:txBody>
      </p:sp>
      <p:sp>
        <p:nvSpPr>
          <p:cNvPr id="304" name="Google Shape;304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We’ll </a:t>
            </a:r>
            <a:r>
              <a:rPr lang="en" i="1"/>
              <a:t>briefly </a:t>
            </a:r>
            <a:r>
              <a:rPr lang="en"/>
              <a:t>cover:</a:t>
            </a: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Bayes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 / Random Forests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K-Nearest Neighbor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5" name="Google Shape;305;p44"/>
          <p:cNvSpPr txBox="1"/>
          <p:nvPr/>
        </p:nvSpPr>
        <p:spPr>
          <a:xfrm>
            <a:off x="8593725" y="4825175"/>
            <a:ext cx="9447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306" name="Google Shape;3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300" y="1640925"/>
            <a:ext cx="2343300" cy="23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312" name="Google Shape;31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only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conditional probability - “Bayes’ Theorem”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“Naive” because it assumes variables are all independent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Quick, simple, but assumption of independence usually wrong</a:t>
            </a:r>
            <a:endParaRPr/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7300" y="2743975"/>
            <a:ext cx="2829400" cy="16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5"/>
          <p:cNvSpPr txBox="1"/>
          <p:nvPr/>
        </p:nvSpPr>
        <p:spPr>
          <a:xfrm>
            <a:off x="4471950" y="4757700"/>
            <a:ext cx="8061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320" name="Google Shape;320;p46"/>
          <p:cNvSpPr txBox="1">
            <a:spLocks noGrp="1"/>
          </p:cNvSpPr>
          <p:nvPr>
            <p:ph type="body" idx="1"/>
          </p:nvPr>
        </p:nvSpPr>
        <p:spPr>
          <a:xfrm>
            <a:off x="311700" y="1152600"/>
            <a:ext cx="5330700" cy="36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only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Assumes linear relationship between inputs (x) and output (y)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linear regression (one x)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linear regression (many x)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 coefficients of each input</a:t>
            </a:r>
            <a:endParaRPr/>
          </a:p>
        </p:txBody>
      </p:sp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450" y="1585012"/>
            <a:ext cx="2678849" cy="19734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6"/>
          <p:cNvSpPr txBox="1"/>
          <p:nvPr/>
        </p:nvSpPr>
        <p:spPr>
          <a:xfrm>
            <a:off x="8530925" y="4770000"/>
            <a:ext cx="7677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  <p:pic>
        <p:nvPicPr>
          <p:cNvPr id="323" name="Google Shape;32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400" y="3858450"/>
            <a:ext cx="2996500" cy="3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329" name="Google Shape;32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150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only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intuitive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Estimates probability of class membership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can be a probability (0.0 to 1.0) or class membership</a:t>
            </a:r>
            <a:endParaRPr/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975" y="1608850"/>
            <a:ext cx="3147574" cy="229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7"/>
          <p:cNvSpPr txBox="1"/>
          <p:nvPr/>
        </p:nvSpPr>
        <p:spPr>
          <a:xfrm>
            <a:off x="8577900" y="4836300"/>
            <a:ext cx="5661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</a:t>
            </a:r>
            <a:endParaRPr/>
          </a:p>
        </p:txBody>
      </p:sp>
      <p:sp>
        <p:nvSpPr>
          <p:cNvPr id="337" name="Google Shape;337;p48"/>
          <p:cNvSpPr txBox="1">
            <a:spLocks noGrp="1"/>
          </p:cNvSpPr>
          <p:nvPr>
            <p:ph type="body" idx="1"/>
          </p:nvPr>
        </p:nvSpPr>
        <p:spPr>
          <a:xfrm>
            <a:off x="311700" y="1150825"/>
            <a:ext cx="4092900" cy="31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or regression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Tree-like decision logic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information gain at each node 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Asking the right questions (features)</a:t>
            </a:r>
            <a:endParaRPr/>
          </a:p>
        </p:txBody>
      </p:sp>
      <p:cxnSp>
        <p:nvCxnSpPr>
          <p:cNvPr id="338" name="Google Shape;338;p48"/>
          <p:cNvCxnSpPr>
            <a:stCxn id="339" idx="2"/>
            <a:endCxn id="340" idx="0"/>
          </p:cNvCxnSpPr>
          <p:nvPr/>
        </p:nvCxnSpPr>
        <p:spPr>
          <a:xfrm rot="-5400000" flipH="1">
            <a:off x="6830986" y="1743575"/>
            <a:ext cx="582600" cy="1126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55156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41" name="Google Shape;341;p48"/>
          <p:cNvCxnSpPr>
            <a:stCxn id="342" idx="2"/>
            <a:endCxn id="343" idx="0"/>
          </p:cNvCxnSpPr>
          <p:nvPr/>
        </p:nvCxnSpPr>
        <p:spPr>
          <a:xfrm rot="-5400000" flipH="1">
            <a:off x="5340516" y="3282206"/>
            <a:ext cx="721200" cy="5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44" name="Google Shape;344;p48"/>
          <p:cNvCxnSpPr>
            <a:stCxn id="345" idx="0"/>
            <a:endCxn id="342" idx="2"/>
          </p:cNvCxnSpPr>
          <p:nvPr/>
        </p:nvCxnSpPr>
        <p:spPr>
          <a:xfrm rot="-5400000">
            <a:off x="4802550" y="3282141"/>
            <a:ext cx="721200" cy="5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46" name="Google Shape;346;p48"/>
          <p:cNvCxnSpPr>
            <a:stCxn id="340" idx="2"/>
            <a:endCxn id="347" idx="0"/>
          </p:cNvCxnSpPr>
          <p:nvPr/>
        </p:nvCxnSpPr>
        <p:spPr>
          <a:xfrm rot="-5400000" flipH="1">
            <a:off x="7593957" y="3282206"/>
            <a:ext cx="721200" cy="5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48" name="Google Shape;348;p48"/>
          <p:cNvCxnSpPr>
            <a:stCxn id="349" idx="0"/>
            <a:endCxn id="340" idx="2"/>
          </p:cNvCxnSpPr>
          <p:nvPr/>
        </p:nvCxnSpPr>
        <p:spPr>
          <a:xfrm rot="-5400000">
            <a:off x="7055991" y="3282141"/>
            <a:ext cx="721200" cy="537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350" name="Google Shape;350;p48"/>
          <p:cNvCxnSpPr>
            <a:stCxn id="342" idx="0"/>
            <a:endCxn id="339" idx="2"/>
          </p:cNvCxnSpPr>
          <p:nvPr/>
        </p:nvCxnSpPr>
        <p:spPr>
          <a:xfrm rot="-5400000">
            <a:off x="5704266" y="1743656"/>
            <a:ext cx="582600" cy="11268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rgbClr val="55156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339" name="Google Shape;339;p48"/>
          <p:cNvSpPr txBox="1"/>
          <p:nvPr/>
        </p:nvSpPr>
        <p:spPr>
          <a:xfrm>
            <a:off x="6069286" y="1423475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Is it raining?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8"/>
          <p:cNvSpPr txBox="1"/>
          <p:nvPr/>
        </p:nvSpPr>
        <p:spPr>
          <a:xfrm>
            <a:off x="4942566" y="2598356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Is it really hot?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7196007" y="2598356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Light rain?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8"/>
          <p:cNvSpPr txBox="1"/>
          <p:nvPr/>
        </p:nvSpPr>
        <p:spPr>
          <a:xfrm>
            <a:off x="7733972" y="3911691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Bike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p48"/>
          <p:cNvSpPr txBox="1"/>
          <p:nvPr/>
        </p:nvSpPr>
        <p:spPr>
          <a:xfrm>
            <a:off x="6658041" y="3911691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Coffee shop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3" name="Google Shape;343;p48"/>
          <p:cNvSpPr txBox="1"/>
          <p:nvPr/>
        </p:nvSpPr>
        <p:spPr>
          <a:xfrm>
            <a:off x="5480531" y="3911691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8"/>
          <p:cNvSpPr txBox="1"/>
          <p:nvPr/>
        </p:nvSpPr>
        <p:spPr>
          <a:xfrm>
            <a:off x="4404600" y="3911691"/>
            <a:ext cx="9792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Bike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6957175" y="2015750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7810650" y="3297975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8"/>
          <p:cNvSpPr txBox="1"/>
          <p:nvPr/>
        </p:nvSpPr>
        <p:spPr>
          <a:xfrm>
            <a:off x="7186350" y="3297975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48"/>
          <p:cNvSpPr txBox="1"/>
          <p:nvPr/>
        </p:nvSpPr>
        <p:spPr>
          <a:xfrm>
            <a:off x="5765325" y="2015750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8"/>
          <p:cNvSpPr txBox="1"/>
          <p:nvPr/>
        </p:nvSpPr>
        <p:spPr>
          <a:xfrm>
            <a:off x="5566875" y="3240400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8"/>
          <p:cNvSpPr txBox="1"/>
          <p:nvPr/>
        </p:nvSpPr>
        <p:spPr>
          <a:xfrm>
            <a:off x="4932900" y="3240400"/>
            <a:ext cx="460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0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48"/>
          <p:cNvSpPr txBox="1"/>
          <p:nvPr/>
        </p:nvSpPr>
        <p:spPr>
          <a:xfrm>
            <a:off x="5416925" y="961200"/>
            <a:ext cx="2283900" cy="4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Coffee or bike?</a:t>
            </a:r>
            <a:endParaRPr sz="12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691" y="4024350"/>
            <a:ext cx="910283" cy="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5150" y="4002292"/>
            <a:ext cx="979201" cy="626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447" y="4024350"/>
            <a:ext cx="847413" cy="5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425" y="3955050"/>
            <a:ext cx="600995" cy="7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367" name="Google Shape;36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4100" cy="36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or regression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Collection of decision trees made from subsets of the data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Classification - majority wins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- mean 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robust model</a:t>
            </a:r>
            <a:endParaRPr/>
          </a:p>
        </p:txBody>
      </p:sp>
      <p:sp>
        <p:nvSpPr>
          <p:cNvPr id="368" name="Google Shape;368;p49"/>
          <p:cNvSpPr txBox="1"/>
          <p:nvPr/>
        </p:nvSpPr>
        <p:spPr>
          <a:xfrm>
            <a:off x="8505925" y="4722900"/>
            <a:ext cx="1026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369" name="Google Shape;3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825" y="1817287"/>
            <a:ext cx="3931550" cy="21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K-Nearest Neighbor</a:t>
            </a:r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342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 or regression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Similarity model based on neighbors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Closer neighbors can be weighted higher</a:t>
            </a:r>
            <a:endParaRPr sz="1800"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 = number of neighbors</a:t>
            </a:r>
            <a:endParaRPr sz="1800"/>
          </a:p>
        </p:txBody>
      </p:sp>
      <p:pic>
        <p:nvPicPr>
          <p:cNvPr id="376" name="Google Shape;3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825" y="1888500"/>
            <a:ext cx="2053300" cy="18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0"/>
          <p:cNvSpPr txBox="1"/>
          <p:nvPr/>
        </p:nvSpPr>
        <p:spPr>
          <a:xfrm>
            <a:off x="8406175" y="4788600"/>
            <a:ext cx="15258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 or regression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Mimic neurons in the brain 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hidden layers → deep learning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Limited implementation in Sklearn</a:t>
            </a:r>
            <a:endParaRPr sz="18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Better libraries exist:</a:t>
            </a:r>
            <a:endParaRPr sz="1800"/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TensorFlow, Keras, PyTorch</a:t>
            </a:r>
            <a:endParaRPr sz="1800"/>
          </a:p>
          <a:p>
            <a:pPr marL="9144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  <p:pic>
        <p:nvPicPr>
          <p:cNvPr id="384" name="Google Shape;3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325" y="1378225"/>
            <a:ext cx="3362700" cy="21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/>
        </p:nvSpPr>
        <p:spPr>
          <a:xfrm>
            <a:off x="8588500" y="4769100"/>
            <a:ext cx="681300" cy="3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Tonight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677725" y="1152475"/>
            <a:ext cx="239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Definitions and context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Open source tools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Algorithms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Workflow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Examples</a:t>
            </a:r>
            <a:endParaRPr sz="160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2"/>
          </p:nvPr>
        </p:nvSpPr>
        <p:spPr>
          <a:xfrm>
            <a:off x="8377375" y="4805725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925" y="863550"/>
            <a:ext cx="477611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choose?</a:t>
            </a:r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450" y="1487475"/>
            <a:ext cx="4882475" cy="27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/>
        </p:nvSpPr>
        <p:spPr>
          <a:xfrm>
            <a:off x="8636475" y="4805725"/>
            <a:ext cx="5565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choose?</a:t>
            </a:r>
            <a:endParaRPr/>
          </a:p>
        </p:txBody>
      </p:sp>
      <p:sp>
        <p:nvSpPr>
          <p:cNvPr id="398" name="Google Shape;39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answer: </a:t>
            </a:r>
            <a:r>
              <a:rPr lang="en" b="1">
                <a:solidFill>
                  <a:schemeClr val="accent1"/>
                </a:solidFill>
              </a:rPr>
              <a:t>try several and evaluate performance</a:t>
            </a:r>
            <a:endParaRPr b="1">
              <a:solidFill>
                <a:schemeClr val="accent1"/>
              </a:solidFill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considerations: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Classification or regression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Care about feature importance?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Yes: Linear regression, logistic regression, decision tree, random forest</a:t>
            </a:r>
            <a:endParaRPr/>
          </a:p>
          <a:p>
            <a: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No: Naive Bayes, KNN, neural networks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much data do you have?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Memory constraints?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Production environment?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bias-variance tradeoff</a:t>
            </a:r>
            <a:endParaRPr/>
          </a:p>
        </p:txBody>
      </p:sp>
      <p:sp>
        <p:nvSpPr>
          <p:cNvPr id="404" name="Google Shape;404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 of error we are trying to minimize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Bias: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Underfit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flexible enough, doesn’t pick up pattern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Variance: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Overfit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Too flexible, picks up noise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Adjust flexibility through hyperparameter tuning</a:t>
            </a:r>
            <a:endParaRPr/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overfitting by using testing and training data sets</a:t>
            </a:r>
            <a:endParaRPr/>
          </a:p>
        </p:txBody>
      </p:sp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25" y="1224200"/>
            <a:ext cx="1812963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924" y="1198481"/>
            <a:ext cx="1812975" cy="174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95" y="3222370"/>
            <a:ext cx="1671575" cy="1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4"/>
          <p:cNvSpPr txBox="1"/>
          <p:nvPr/>
        </p:nvSpPr>
        <p:spPr>
          <a:xfrm>
            <a:off x="8559675" y="4815325"/>
            <a:ext cx="8445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Image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bias-variance </a:t>
            </a:r>
            <a:endParaRPr/>
          </a:p>
        </p:txBody>
      </p:sp>
      <p:sp>
        <p:nvSpPr>
          <p:cNvPr id="414" name="Google Shape;414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 of error we are trying to minimize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accent1"/>
                </a:solidFill>
              </a:rPr>
              <a:t>Bias</a:t>
            </a:r>
            <a:r>
              <a:rPr lang="en"/>
              <a:t>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>
                <a:solidFill>
                  <a:schemeClr val="accent1"/>
                </a:solidFill>
              </a:rPr>
              <a:t>Underfit model</a:t>
            </a:r>
            <a:endParaRPr sz="1400">
              <a:solidFill>
                <a:schemeClr val="accent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>
                <a:solidFill>
                  <a:schemeClr val="accent1"/>
                </a:solidFill>
              </a:rPr>
              <a:t>Not flexible enough, doesn’t pick up pattern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Variance: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Overfit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Too flexible, picks up noise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Adjust flexibility through hyperparameter tuning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overfitting by using testing and training data sets</a:t>
            </a:r>
            <a:endParaRPr/>
          </a:p>
        </p:txBody>
      </p:sp>
      <p:pic>
        <p:nvPicPr>
          <p:cNvPr id="415" name="Google Shape;41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25" y="1224200"/>
            <a:ext cx="1812963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924" y="1198481"/>
            <a:ext cx="1812975" cy="174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95" y="3222370"/>
            <a:ext cx="1671575" cy="1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5"/>
          <p:cNvSpPr txBox="1"/>
          <p:nvPr/>
        </p:nvSpPr>
        <p:spPr>
          <a:xfrm>
            <a:off x="8559675" y="4815325"/>
            <a:ext cx="8445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Image</a:t>
            </a:r>
            <a:endParaRPr sz="1000"/>
          </a:p>
        </p:txBody>
      </p:sp>
      <p:sp>
        <p:nvSpPr>
          <p:cNvPr id="419" name="Google Shape;419;p55"/>
          <p:cNvSpPr/>
          <p:nvPr/>
        </p:nvSpPr>
        <p:spPr>
          <a:xfrm>
            <a:off x="4572001" y="775400"/>
            <a:ext cx="2277900" cy="2245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bias-variance </a:t>
            </a:r>
            <a:endParaRPr/>
          </a:p>
        </p:txBody>
      </p:sp>
      <p:sp>
        <p:nvSpPr>
          <p:cNvPr id="425" name="Google Shape;425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 of error we are trying to minimize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Bias: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Underfit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flexible enough, doesn’t pick up pattern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>
                <a:solidFill>
                  <a:schemeClr val="accent1"/>
                </a:solidFill>
              </a:rPr>
              <a:t>Variance</a:t>
            </a:r>
            <a:r>
              <a:rPr lang="en"/>
              <a:t>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>
                <a:solidFill>
                  <a:schemeClr val="accent1"/>
                </a:solidFill>
              </a:rPr>
              <a:t>Overfit model</a:t>
            </a:r>
            <a:endParaRPr sz="1400">
              <a:solidFill>
                <a:schemeClr val="accent1"/>
              </a:solidFill>
            </a:endParaRP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lang="en" sz="1400">
                <a:solidFill>
                  <a:schemeClr val="accent1"/>
                </a:solidFill>
              </a:rPr>
              <a:t>Too flexible, picks up noise</a:t>
            </a:r>
            <a:endParaRPr sz="1400">
              <a:solidFill>
                <a:schemeClr val="accen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Adjust flexibility through hyperparameter tuning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Avoid overfitting by using testing and training data sets</a:t>
            </a:r>
            <a:endParaRPr/>
          </a:p>
        </p:txBody>
      </p:sp>
      <p:pic>
        <p:nvPicPr>
          <p:cNvPr id="426" name="Google Shape;4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25" y="1224200"/>
            <a:ext cx="1812963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924" y="1198481"/>
            <a:ext cx="1812975" cy="174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95" y="3222370"/>
            <a:ext cx="1671575" cy="1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6"/>
          <p:cNvSpPr txBox="1"/>
          <p:nvPr/>
        </p:nvSpPr>
        <p:spPr>
          <a:xfrm>
            <a:off x="8559675" y="4815325"/>
            <a:ext cx="8445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Image</a:t>
            </a:r>
            <a:endParaRPr sz="1000"/>
          </a:p>
        </p:txBody>
      </p:sp>
      <p:sp>
        <p:nvSpPr>
          <p:cNvPr id="430" name="Google Shape;430;p56"/>
          <p:cNvSpPr/>
          <p:nvPr/>
        </p:nvSpPr>
        <p:spPr>
          <a:xfrm>
            <a:off x="6721401" y="823400"/>
            <a:ext cx="2277900" cy="2245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word on bias-variance </a:t>
            </a:r>
            <a:endParaRPr/>
          </a:p>
        </p:txBody>
      </p:sp>
      <p:sp>
        <p:nvSpPr>
          <p:cNvPr id="436" name="Google Shape;436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2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Types of error we are trying to minimize</a:t>
            </a:r>
            <a:endParaRPr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Bias: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Underfit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Not flexible enough, doesn’t pick up pattern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Variance:</a:t>
            </a:r>
            <a:endParaRPr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Overfit model</a:t>
            </a:r>
            <a:endParaRPr sz="140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Too flexible, picks up noise</a:t>
            </a:r>
            <a:endParaRPr sz="1400"/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Adjust flexibility through hyperparameter tuning</a:t>
            </a:r>
            <a:endParaRPr>
              <a:solidFill>
                <a:schemeClr val="accent1"/>
              </a:solidFill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</a:pPr>
            <a:r>
              <a:rPr lang="en">
                <a:solidFill>
                  <a:schemeClr val="accent1"/>
                </a:solidFill>
              </a:rPr>
              <a:t>Avoid overfitting by using testing and training data sets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425" y="1224200"/>
            <a:ext cx="1812963" cy="17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4924" y="1198481"/>
            <a:ext cx="1812975" cy="1744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2495" y="3222370"/>
            <a:ext cx="1671575" cy="17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7"/>
          <p:cNvSpPr txBox="1"/>
          <p:nvPr/>
        </p:nvSpPr>
        <p:spPr>
          <a:xfrm>
            <a:off x="8559675" y="4815325"/>
            <a:ext cx="8445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Image</a:t>
            </a:r>
            <a:endParaRPr sz="1000"/>
          </a:p>
        </p:txBody>
      </p:sp>
      <p:sp>
        <p:nvSpPr>
          <p:cNvPr id="441" name="Google Shape;441;p57"/>
          <p:cNvSpPr/>
          <p:nvPr/>
        </p:nvSpPr>
        <p:spPr>
          <a:xfrm>
            <a:off x="5699339" y="2840425"/>
            <a:ext cx="2277900" cy="2245500"/>
          </a:xfrm>
          <a:prstGeom prst="ellipse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  <p:sp>
        <p:nvSpPr>
          <p:cNvPr id="447" name="Google Shape;447;p58"/>
          <p:cNvSpPr txBox="1">
            <a:spLocks noGrp="1"/>
          </p:cNvSpPr>
          <p:nvPr>
            <p:ph type="body" idx="1"/>
          </p:nvPr>
        </p:nvSpPr>
        <p:spPr>
          <a:xfrm>
            <a:off x="508250" y="1068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depends on how much data you have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a minimum: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48" name="Google Shape;448;p58"/>
          <p:cNvSpPr txBox="1"/>
          <p:nvPr/>
        </p:nvSpPr>
        <p:spPr>
          <a:xfrm>
            <a:off x="8588500" y="4834500"/>
            <a:ext cx="1151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449" name="Google Shape;44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100" y="1974975"/>
            <a:ext cx="2372726" cy="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Train/Test Split</a:t>
            </a:r>
            <a:endParaRPr/>
          </a:p>
        </p:txBody>
      </p:sp>
      <p:sp>
        <p:nvSpPr>
          <p:cNvPr id="455" name="Google Shape;455;p59"/>
          <p:cNvSpPr txBox="1">
            <a:spLocks noGrp="1"/>
          </p:cNvSpPr>
          <p:nvPr>
            <p:ph type="body" idx="1"/>
          </p:nvPr>
        </p:nvSpPr>
        <p:spPr>
          <a:xfrm>
            <a:off x="508250" y="10684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Method depends on how much data you have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a minimum: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better:</a:t>
            </a:r>
            <a:endParaRPr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25" y="3510837"/>
            <a:ext cx="2756501" cy="11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 txBox="1"/>
          <p:nvPr/>
        </p:nvSpPr>
        <p:spPr>
          <a:xfrm>
            <a:off x="8588500" y="4834500"/>
            <a:ext cx="1151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Image</a:t>
            </a:r>
            <a:endParaRPr sz="1000"/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5100" y="1974975"/>
            <a:ext cx="2372726" cy="571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9" name="Google Shape;459;p59"/>
          <p:cNvGraphicFramePr/>
          <p:nvPr/>
        </p:nvGraphicFramePr>
        <p:xfrm>
          <a:off x="4572000" y="3541638"/>
          <a:ext cx="3743850" cy="1219080"/>
        </p:xfrm>
        <a:graphic>
          <a:graphicData uri="http://schemas.openxmlformats.org/drawingml/2006/table">
            <a:tbl>
              <a:tblPr>
                <a:noFill/>
                <a:tableStyleId>{44D26B56-CD42-445A-9074-9B37B5125267}</a:tableStyleId>
              </a:tblPr>
              <a:tblGrid>
                <a:gridCol w="82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Iteration 1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Iteration 2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3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Iteration 3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3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Iteration 4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accen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800">
                        <a:solidFill>
                          <a:schemeClr val="accen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FF0000">
                        <a:alpha val="31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60" name="Google Shape;460;p59"/>
          <p:cNvSpPr/>
          <p:nvPr/>
        </p:nvSpPr>
        <p:spPr>
          <a:xfrm>
            <a:off x="3473800" y="4316325"/>
            <a:ext cx="873300" cy="24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1" name="Google Shape;461;p59"/>
          <p:cNvCxnSpPr/>
          <p:nvPr/>
        </p:nvCxnSpPr>
        <p:spPr>
          <a:xfrm>
            <a:off x="5412200" y="3270350"/>
            <a:ext cx="0" cy="18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59"/>
          <p:cNvCxnSpPr/>
          <p:nvPr/>
        </p:nvCxnSpPr>
        <p:spPr>
          <a:xfrm>
            <a:off x="8315850" y="3270350"/>
            <a:ext cx="0" cy="182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9"/>
          <p:cNvCxnSpPr/>
          <p:nvPr/>
        </p:nvCxnSpPr>
        <p:spPr>
          <a:xfrm>
            <a:off x="5412200" y="3375900"/>
            <a:ext cx="2907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4" name="Google Shape;464;p59"/>
          <p:cNvSpPr txBox="1"/>
          <p:nvPr/>
        </p:nvSpPr>
        <p:spPr>
          <a:xfrm>
            <a:off x="6448575" y="3130500"/>
            <a:ext cx="15738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9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475" name="Google Shape;475;p61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 and Exploration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p61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61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Predict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61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and Validate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Tonight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677725" y="1152475"/>
            <a:ext cx="23931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Definitions and context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Open source tools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Algorithms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Workflow</a:t>
            </a:r>
            <a:endParaRPr sz="16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Examples</a:t>
            </a:r>
            <a:endParaRPr sz="1600"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8377375" y="4805725"/>
            <a:ext cx="704700" cy="25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Image</a:t>
            </a:r>
            <a:endParaRPr sz="10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2925" y="863550"/>
            <a:ext cx="4776110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6438975" y="804125"/>
            <a:ext cx="2176800" cy="21687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17"/>
          <p:cNvCxnSpPr/>
          <p:nvPr/>
        </p:nvCxnSpPr>
        <p:spPr>
          <a:xfrm>
            <a:off x="5680875" y="3097625"/>
            <a:ext cx="1420200" cy="12570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17"/>
          <p:cNvCxnSpPr/>
          <p:nvPr/>
        </p:nvCxnSpPr>
        <p:spPr>
          <a:xfrm flipH="1">
            <a:off x="5795925" y="3078425"/>
            <a:ext cx="1026900" cy="1295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7"/>
          <p:cNvSpPr txBox="1"/>
          <p:nvPr/>
        </p:nvSpPr>
        <p:spPr>
          <a:xfrm>
            <a:off x="1228300" y="4153175"/>
            <a:ext cx="41550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Beginner friendly, ask questions!</a:t>
            </a:r>
            <a:endParaRPr sz="18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grpSp>
        <p:nvGrpSpPr>
          <p:cNvPr id="485" name="Google Shape;485;p62"/>
          <p:cNvGrpSpPr/>
          <p:nvPr/>
        </p:nvGrpSpPr>
        <p:grpSpPr>
          <a:xfrm>
            <a:off x="0" y="1189989"/>
            <a:ext cx="2571800" cy="3217636"/>
            <a:chOff x="0" y="1189989"/>
            <a:chExt cx="2571800" cy="3217636"/>
          </a:xfrm>
        </p:grpSpPr>
        <p:sp>
          <p:nvSpPr>
            <p:cNvPr id="486" name="Google Shape;486;p62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Data Cleaning and Exploration</a:t>
              </a:r>
              <a:endParaRPr sz="1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87" name="Google Shape;487;p62"/>
            <p:cNvSpPr txBox="1"/>
            <p:nvPr/>
          </p:nvSpPr>
          <p:spPr>
            <a:xfrm>
              <a:off x="249500" y="2057125"/>
              <a:ext cx="23223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Get to know your data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Summary statistics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Visualizations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88" name="Google Shape;488;p62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2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Predict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2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and Validate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62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2" name="Google Shape;4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9075" y="2223275"/>
            <a:ext cx="1863750" cy="10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998" y="3498650"/>
            <a:ext cx="1155212" cy="11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2"/>
          <p:cNvPicPr preferRelativeResize="0"/>
          <p:nvPr/>
        </p:nvPicPr>
        <p:blipFill rotWithShape="1">
          <a:blip r:embed="rId5">
            <a:alphaModFix/>
          </a:blip>
          <a:srcRect l="-4480" r="4480"/>
          <a:stretch/>
        </p:blipFill>
        <p:spPr>
          <a:xfrm>
            <a:off x="4697975" y="3498650"/>
            <a:ext cx="1071111" cy="11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500" name="Google Shape;500;p63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 and Exploration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1" name="Google Shape;501;p63"/>
          <p:cNvGrpSpPr/>
          <p:nvPr/>
        </p:nvGrpSpPr>
        <p:grpSpPr>
          <a:xfrm>
            <a:off x="1838325" y="1189775"/>
            <a:ext cx="2214600" cy="3217850"/>
            <a:chOff x="1838325" y="1189775"/>
            <a:chExt cx="2064125" cy="3217850"/>
          </a:xfrm>
        </p:grpSpPr>
        <p:sp>
          <p:nvSpPr>
            <p:cNvPr id="502" name="Google Shape;502;p63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3" name="Google Shape;503;p63"/>
            <p:cNvSpPr txBox="1"/>
            <p:nvPr/>
          </p:nvSpPr>
          <p:spPr>
            <a:xfrm>
              <a:off x="2017250" y="2057125"/>
              <a:ext cx="18852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Feature engineering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Train/test split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Preprocessing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04" name="Google Shape;504;p63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63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Predict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63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and Validate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7" name="Google Shape;50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763" y="2571750"/>
            <a:ext cx="2412925" cy="22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750" y="3107350"/>
            <a:ext cx="1974350" cy="47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888" y="3890825"/>
            <a:ext cx="1040675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515" name="Google Shape;515;p64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 and Exploration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64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64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Predict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8" name="Google Shape;518;p64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and Validate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9" name="Google Shape;519;p64"/>
          <p:cNvGrpSpPr/>
          <p:nvPr/>
        </p:nvGrpSpPr>
        <p:grpSpPr>
          <a:xfrm>
            <a:off x="3516750" y="1189775"/>
            <a:ext cx="2659900" cy="3217850"/>
            <a:chOff x="3516750" y="1189775"/>
            <a:chExt cx="2659900" cy="3217850"/>
          </a:xfrm>
        </p:grpSpPr>
        <p:sp>
          <p:nvSpPr>
            <p:cNvPr id="520" name="Google Shape;520;p64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Model Selection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1" name="Google Shape;521;p64"/>
            <p:cNvSpPr txBox="1"/>
            <p:nvPr/>
          </p:nvSpPr>
          <p:spPr>
            <a:xfrm>
              <a:off x="3739450" y="2057125"/>
              <a:ext cx="24372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Regression or classification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Feature importance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Computational demands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527" name="Google Shape;527;p65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 and Exploration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5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5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5"/>
          <p:cNvSpPr/>
          <p:nvPr/>
        </p:nvSpPr>
        <p:spPr>
          <a:xfrm>
            <a:off x="68740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9225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 and Predict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1" name="Google Shape;531;p65"/>
          <p:cNvGrpSpPr/>
          <p:nvPr/>
        </p:nvGrpSpPr>
        <p:grpSpPr>
          <a:xfrm>
            <a:off x="5195350" y="1189775"/>
            <a:ext cx="2064000" cy="3217850"/>
            <a:chOff x="5195350" y="1189775"/>
            <a:chExt cx="2064000" cy="3217850"/>
          </a:xfrm>
        </p:grpSpPr>
        <p:sp>
          <p:nvSpPr>
            <p:cNvPr id="532" name="Google Shape;532;p6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Train and Validate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33" name="Google Shape;533;p65"/>
            <p:cNvSpPr txBox="1"/>
            <p:nvPr/>
          </p:nvSpPr>
          <p:spPr>
            <a:xfrm>
              <a:off x="5461650" y="2057125"/>
              <a:ext cx="17976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Hyperparameter tuning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Try out several, pick the best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(training data)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539" name="Google Shape;539;p66"/>
          <p:cNvSpPr/>
          <p:nvPr/>
        </p:nvSpPr>
        <p:spPr>
          <a:xfrm>
            <a:off x="0" y="1189989"/>
            <a:ext cx="2214600" cy="669000"/>
          </a:xfrm>
          <a:prstGeom prst="homePlate">
            <a:avLst>
              <a:gd name="adj" fmla="val 50000"/>
            </a:avLst>
          </a:prstGeom>
          <a:solidFill>
            <a:srgbClr val="5515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 and Exploration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0" name="Google Shape;540;p66"/>
          <p:cNvSpPr/>
          <p:nvPr/>
        </p:nvSpPr>
        <p:spPr>
          <a:xfrm>
            <a:off x="1838325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01C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1" name="Google Shape;541;p66"/>
          <p:cNvSpPr/>
          <p:nvPr/>
        </p:nvSpPr>
        <p:spPr>
          <a:xfrm>
            <a:off x="35167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61E8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42" name="Google Shape;542;p66"/>
          <p:cNvGrpSpPr/>
          <p:nvPr/>
        </p:nvGrpSpPr>
        <p:grpSpPr>
          <a:xfrm>
            <a:off x="6874025" y="1189775"/>
            <a:ext cx="2174925" cy="3217850"/>
            <a:chOff x="6874025" y="1189775"/>
            <a:chExt cx="2174925" cy="3217850"/>
          </a:xfrm>
        </p:grpSpPr>
        <p:sp>
          <p:nvSpPr>
            <p:cNvPr id="543" name="Google Shape;543;p66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 and Predict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44" name="Google Shape;544;p66"/>
            <p:cNvSpPr txBox="1"/>
            <p:nvPr/>
          </p:nvSpPr>
          <p:spPr>
            <a:xfrm>
              <a:off x="7183850" y="2057125"/>
              <a:ext cx="18651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457200" lvl="0" indent="-3048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How well does the  model generalize to unseen data?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(test data)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45" name="Google Shape;545;p66"/>
          <p:cNvSpPr/>
          <p:nvPr/>
        </p:nvSpPr>
        <p:spPr>
          <a:xfrm>
            <a:off x="5195350" y="1189775"/>
            <a:ext cx="2064000" cy="669000"/>
          </a:xfrm>
          <a:prstGeom prst="chevron">
            <a:avLst>
              <a:gd name="adj" fmla="val 50000"/>
            </a:avLst>
          </a:prstGeom>
          <a:solidFill>
            <a:srgbClr val="7F209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 and Validate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Process</a:t>
            </a:r>
            <a:endParaRPr/>
          </a:p>
        </p:txBody>
      </p:sp>
      <p:grpSp>
        <p:nvGrpSpPr>
          <p:cNvPr id="551" name="Google Shape;551;p67"/>
          <p:cNvGrpSpPr/>
          <p:nvPr/>
        </p:nvGrpSpPr>
        <p:grpSpPr>
          <a:xfrm>
            <a:off x="308838" y="1242975"/>
            <a:ext cx="3558375" cy="924600"/>
            <a:chOff x="308838" y="1242975"/>
            <a:chExt cx="3558375" cy="924600"/>
          </a:xfrm>
        </p:grpSpPr>
        <p:cxnSp>
          <p:nvCxnSpPr>
            <p:cNvPr id="552" name="Google Shape;552;p67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9225A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553" name="Google Shape;553;p67"/>
            <p:cNvSpPr txBox="1"/>
            <p:nvPr/>
          </p:nvSpPr>
          <p:spPr>
            <a:xfrm>
              <a:off x="30883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Data Cleaning and Exploration</a:t>
              </a: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4" name="Google Shape;554;p67"/>
          <p:cNvGrpSpPr/>
          <p:nvPr/>
        </p:nvGrpSpPr>
        <p:grpSpPr>
          <a:xfrm>
            <a:off x="308838" y="2646125"/>
            <a:ext cx="3263100" cy="924600"/>
            <a:chOff x="308838" y="2646125"/>
            <a:chExt cx="3263100" cy="924600"/>
          </a:xfrm>
        </p:grpSpPr>
        <p:cxnSp>
          <p:nvCxnSpPr>
            <p:cNvPr id="555" name="Google Shape;555;p67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7F2090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556" name="Google Shape;556;p67"/>
            <p:cNvSpPr txBox="1"/>
            <p:nvPr/>
          </p:nvSpPr>
          <p:spPr>
            <a:xfrm>
              <a:off x="308838" y="264612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Data Preparation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57" name="Google Shape;557;p67"/>
          <p:cNvGrpSpPr/>
          <p:nvPr/>
        </p:nvGrpSpPr>
        <p:grpSpPr>
          <a:xfrm>
            <a:off x="4657738" y="3391700"/>
            <a:ext cx="4162750" cy="924600"/>
            <a:chOff x="4657738" y="3391700"/>
            <a:chExt cx="4162750" cy="924600"/>
          </a:xfrm>
        </p:grpSpPr>
        <p:cxnSp>
          <p:nvCxnSpPr>
            <p:cNvPr id="558" name="Google Shape;558;p67"/>
            <p:cNvCxnSpPr/>
            <p:nvPr/>
          </p:nvCxnSpPr>
          <p:spPr>
            <a:xfrm>
              <a:off x="4657738" y="38540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761E86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559" name="Google Shape;559;p67"/>
            <p:cNvSpPr txBox="1"/>
            <p:nvPr/>
          </p:nvSpPr>
          <p:spPr>
            <a:xfrm>
              <a:off x="6696488" y="339170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Model Selection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0" name="Google Shape;560;p67"/>
          <p:cNvGrpSpPr/>
          <p:nvPr/>
        </p:nvGrpSpPr>
        <p:grpSpPr>
          <a:xfrm>
            <a:off x="5209838" y="1242975"/>
            <a:ext cx="3610650" cy="924600"/>
            <a:chOff x="5209838" y="1242975"/>
            <a:chExt cx="3610650" cy="924600"/>
          </a:xfrm>
        </p:grpSpPr>
        <p:sp>
          <p:nvSpPr>
            <p:cNvPr id="561" name="Google Shape;561;p67"/>
            <p:cNvSpPr txBox="1"/>
            <p:nvPr/>
          </p:nvSpPr>
          <p:spPr>
            <a:xfrm>
              <a:off x="6696488" y="1242975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Test and Predict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562" name="Google Shape;562;p67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55156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563" name="Google Shape;563;p67"/>
          <p:cNvGrpSpPr/>
          <p:nvPr/>
        </p:nvGrpSpPr>
        <p:grpSpPr>
          <a:xfrm>
            <a:off x="5610288" y="2313350"/>
            <a:ext cx="3210200" cy="924600"/>
            <a:chOff x="5610288" y="2313350"/>
            <a:chExt cx="3210200" cy="924600"/>
          </a:xfrm>
        </p:grpSpPr>
        <p:cxnSp>
          <p:nvCxnSpPr>
            <p:cNvPr id="564" name="Google Shape;564;p67"/>
            <p:cNvCxnSpPr/>
            <p:nvPr/>
          </p:nvCxnSpPr>
          <p:spPr>
            <a:xfrm>
              <a:off x="5610288" y="27756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701C7F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565" name="Google Shape;565;p67"/>
            <p:cNvSpPr txBox="1"/>
            <p:nvPr/>
          </p:nvSpPr>
          <p:spPr>
            <a:xfrm>
              <a:off x="6696488" y="2313350"/>
              <a:ext cx="21240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Train and Validate</a:t>
              </a: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66" name="Google Shape;566;p67"/>
          <p:cNvGrpSpPr/>
          <p:nvPr/>
        </p:nvGrpSpPr>
        <p:grpSpPr>
          <a:xfrm>
            <a:off x="2601236" y="654951"/>
            <a:ext cx="3922200" cy="3915924"/>
            <a:chOff x="2610905" y="610653"/>
            <a:chExt cx="3922200" cy="3922200"/>
          </a:xfrm>
        </p:grpSpPr>
        <p:sp>
          <p:nvSpPr>
            <p:cNvPr id="567" name="Google Shape;567;p67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7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6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701C7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6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701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7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7F209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67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7F2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6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67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55156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6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5515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67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761E86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6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761E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6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9225A5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67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922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67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3" name="Google Shape;583;p6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4" name="Google Shape;584;p67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5" name="Google Shape;585;p6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86" name="Google Shape;586;p67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Wine Quality</a:t>
            </a:r>
            <a:endParaRPr/>
          </a:p>
        </p:txBody>
      </p:sp>
      <p:sp>
        <p:nvSpPr>
          <p:cNvPr id="597" name="Google Shape;597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22800" cy="36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 introductory data set for learning regression and classification</a:t>
            </a:r>
            <a:endParaRPr/>
          </a:p>
        </p:txBody>
      </p:sp>
      <p:pic>
        <p:nvPicPr>
          <p:cNvPr id="598" name="Google Shape;5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075" y="1696575"/>
            <a:ext cx="4483300" cy="184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196550" y="4623375"/>
            <a:ext cx="5328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GIF</a:t>
            </a:r>
            <a:endParaRPr sz="1000"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850" y="508900"/>
            <a:ext cx="5558275" cy="31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3857625" y="3788525"/>
            <a:ext cx="15546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#magic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196550" y="4623375"/>
            <a:ext cx="532800" cy="4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GIF</a:t>
            </a:r>
            <a:endParaRPr sz="1000"/>
          </a:p>
        </p:txBody>
      </p:sp>
      <p:sp>
        <p:nvSpPr>
          <p:cNvPr id="114" name="Google Shape;114;p20"/>
          <p:cNvSpPr txBox="1"/>
          <p:nvPr/>
        </p:nvSpPr>
        <p:spPr>
          <a:xfrm>
            <a:off x="3137900" y="3759750"/>
            <a:ext cx="30228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#robot takeover</a:t>
            </a:r>
            <a:endParaRPr sz="30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113" y="1222275"/>
            <a:ext cx="5279775" cy="2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(really) is Machine Learning?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1451</Words>
  <Application>Microsoft Office PowerPoint</Application>
  <PresentationFormat>On-screen Show (16:9)</PresentationFormat>
  <Paragraphs>596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Source Sans Pro</vt:lpstr>
      <vt:lpstr>Roboto</vt:lpstr>
      <vt:lpstr>Raleway</vt:lpstr>
      <vt:lpstr>Arial</vt:lpstr>
      <vt:lpstr>Plum</vt:lpstr>
      <vt:lpstr>Introduction to Machine Learning in Python</vt:lpstr>
      <vt:lpstr>About Me</vt:lpstr>
      <vt:lpstr>About You</vt:lpstr>
      <vt:lpstr>About Tonight</vt:lpstr>
      <vt:lpstr>About Tonight</vt:lpstr>
      <vt:lpstr>What is Machine Learning?</vt:lpstr>
      <vt:lpstr>PowerPoint Presentation</vt:lpstr>
      <vt:lpstr>PowerPoint Presentation</vt:lpstr>
      <vt:lpstr>What (really) is Machine Learning?</vt:lpstr>
      <vt:lpstr>What (really) is Machine Learning?</vt:lpstr>
      <vt:lpstr>What (really) is Machine Learning?</vt:lpstr>
      <vt:lpstr>Types of Machine Learning</vt:lpstr>
      <vt:lpstr>Example: Supervised Learning Classification </vt:lpstr>
      <vt:lpstr>Example: Supervised Learning Classification </vt:lpstr>
      <vt:lpstr>Example: Supervised Learning Classification </vt:lpstr>
      <vt:lpstr>Example: Supervised Learning Regression</vt:lpstr>
      <vt:lpstr>Example: Supervised Learning Regression</vt:lpstr>
      <vt:lpstr>Example: Supervised Learning Regression</vt:lpstr>
      <vt:lpstr>Example: Unsupervised Learning Clustering</vt:lpstr>
      <vt:lpstr>Example: Unsupervised Learning Clustering</vt:lpstr>
      <vt:lpstr>Example: Unsupervised Learning Clustering</vt:lpstr>
      <vt:lpstr>Example: Unsupervised Learning Clustering</vt:lpstr>
      <vt:lpstr>Open Source Python Tools</vt:lpstr>
      <vt:lpstr>NumPy</vt:lpstr>
      <vt:lpstr>Pandas</vt:lpstr>
      <vt:lpstr>Matplotlib / Seaborn</vt:lpstr>
      <vt:lpstr>Scikit Learn</vt:lpstr>
      <vt:lpstr>Scikit Learn</vt:lpstr>
      <vt:lpstr>Scikit Learn</vt:lpstr>
      <vt:lpstr>Jupyter Notebook</vt:lpstr>
      <vt:lpstr>Algorithms</vt:lpstr>
      <vt:lpstr>Common Supervised Learning Algorithms</vt:lpstr>
      <vt:lpstr>Naive Bayes</vt:lpstr>
      <vt:lpstr>Linear Regression</vt:lpstr>
      <vt:lpstr>Logistic Regression</vt:lpstr>
      <vt:lpstr>Decision Tree </vt:lpstr>
      <vt:lpstr>Random Forest</vt:lpstr>
      <vt:lpstr>K-Nearest Neighbor</vt:lpstr>
      <vt:lpstr>Neural Networks</vt:lpstr>
      <vt:lpstr>How do I choose?</vt:lpstr>
      <vt:lpstr>How do I choose?</vt:lpstr>
      <vt:lpstr>A word on bias-variance tradeoff</vt:lpstr>
      <vt:lpstr>A word on bias-variance </vt:lpstr>
      <vt:lpstr>A word on bias-variance </vt:lpstr>
      <vt:lpstr>A word on bias-variance </vt:lpstr>
      <vt:lpstr>Train/Test Split</vt:lpstr>
      <vt:lpstr>Train/Test Split</vt:lpstr>
      <vt:lpstr>Workflow</vt:lpstr>
      <vt:lpstr>Workflow</vt:lpstr>
      <vt:lpstr>Workflow</vt:lpstr>
      <vt:lpstr>Workflow</vt:lpstr>
      <vt:lpstr>Workflow</vt:lpstr>
      <vt:lpstr>Workflow</vt:lpstr>
      <vt:lpstr>Workflow</vt:lpstr>
      <vt:lpstr>Iterative Process</vt:lpstr>
      <vt:lpstr>Examples</vt:lpstr>
      <vt:lpstr>Wine Quality</vt:lpstr>
      <vt:lpstr>Thank You! 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 in Python</dc:title>
  <dc:creator>mtracy</dc:creator>
  <cp:lastModifiedBy>Missy Tracy</cp:lastModifiedBy>
  <cp:revision>1</cp:revision>
  <dcterms:modified xsi:type="dcterms:W3CDTF">2018-08-30T16:52:55Z</dcterms:modified>
</cp:coreProperties>
</file>